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95" r:id="rId2"/>
    <p:sldId id="402" r:id="rId3"/>
    <p:sldId id="302" r:id="rId4"/>
    <p:sldId id="379" r:id="rId5"/>
    <p:sldId id="364" r:id="rId6"/>
    <p:sldId id="381" r:id="rId7"/>
    <p:sldId id="382" r:id="rId8"/>
    <p:sldId id="371" r:id="rId9"/>
    <p:sldId id="383" r:id="rId10"/>
    <p:sldId id="374" r:id="rId11"/>
    <p:sldId id="375" r:id="rId12"/>
    <p:sldId id="396" r:id="rId13"/>
    <p:sldId id="403" r:id="rId14"/>
    <p:sldId id="353" r:id="rId15"/>
    <p:sldId id="399" r:id="rId16"/>
    <p:sldId id="400" r:id="rId17"/>
    <p:sldId id="401" r:id="rId18"/>
    <p:sldId id="389" r:id="rId19"/>
    <p:sldId id="404" r:id="rId20"/>
    <p:sldId id="336" r:id="rId21"/>
    <p:sldId id="405" r:id="rId22"/>
    <p:sldId id="376" r:id="rId23"/>
    <p:sldId id="394" r:id="rId24"/>
    <p:sldId id="406" r:id="rId25"/>
    <p:sldId id="338" r:id="rId26"/>
    <p:sldId id="390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9" autoAdjust="0"/>
    <p:restoredTop sz="97815" autoAdjust="0"/>
  </p:normalViewPr>
  <p:slideViewPr>
    <p:cSldViewPr>
      <p:cViewPr varScale="1">
        <p:scale>
          <a:sx n="91" d="100"/>
          <a:sy n="91" d="100"/>
        </p:scale>
        <p:origin x="-414" y="-102"/>
      </p:cViewPr>
      <p:guideLst>
        <p:guide orient="horz" pos="162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65BD-FDF3-451F-9946-6DDCD89582D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3C138-5E6C-4DF7-B4A4-30518B7E1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6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SV </a:t>
            </a:r>
            <a:r>
              <a:rPr lang="en-US" dirty="0" err="1" smtClean="0"/>
              <a:t>đọc</a:t>
            </a:r>
            <a:r>
              <a:rPr lang="en-US" dirty="0" smtClean="0"/>
              <a:t>,</a:t>
            </a:r>
            <a:r>
              <a:rPr lang="en-US" baseline="0" dirty="0" smtClean="0"/>
              <a:t> GV </a:t>
            </a:r>
            <a:r>
              <a:rPr lang="en-US" baseline="0" dirty="0" err="1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7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2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1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1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1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1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lỗi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3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lỗi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3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01 </a:t>
            </a:r>
            <a:r>
              <a:rPr lang="en-US" baseline="0" dirty="0" err="1" smtClean="0"/>
              <a:t>buổi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1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01 </a:t>
            </a:r>
            <a:r>
              <a:rPr lang="en-US" baseline="0" dirty="0" err="1" smtClean="0"/>
              <a:t>buổi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1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 </a:t>
            </a:r>
            <a:r>
              <a:rPr lang="en-US" baseline="0" dirty="0" err="1" smtClean="0"/>
              <a:t>buổi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buổi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gồm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phần</a:t>
            </a:r>
            <a:endParaRPr lang="en-US" baseline="0" dirty="0" smtClean="0"/>
          </a:p>
          <a:p>
            <a:r>
              <a:rPr lang="en-US" baseline="0" dirty="0" err="1" smtClean="0"/>
              <a:t>Phần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endParaRPr lang="en-US" baseline="0" dirty="0" smtClean="0"/>
          </a:p>
          <a:p>
            <a:r>
              <a:rPr lang="en-US" baseline="0" dirty="0" err="1" smtClean="0"/>
              <a:t>Phần</a:t>
            </a:r>
            <a:r>
              <a:rPr lang="en-US" baseline="0" dirty="0" smtClean="0"/>
              <a:t> 2: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thuật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98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Đặt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hỏi</a:t>
            </a:r>
            <a:endParaRPr lang="en-US" baseline="0" dirty="0" smtClean="0"/>
          </a:p>
          <a:p>
            <a:r>
              <a:rPr lang="en-US" baseline="0" dirty="0" smtClean="0"/>
              <a:t>SV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60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Thuyết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endParaRPr lang="en-US" baseline="0" dirty="0" smtClean="0"/>
          </a:p>
          <a:p>
            <a:r>
              <a:rPr lang="en-US" baseline="0" dirty="0" err="1" smtClean="0"/>
              <a:t>Nhấn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mạnh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7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đặt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hỏi</a:t>
            </a:r>
            <a:endParaRPr lang="en-US" baseline="0" dirty="0" smtClean="0"/>
          </a:p>
          <a:p>
            <a:r>
              <a:rPr lang="en-US" baseline="0" dirty="0" smtClean="0"/>
              <a:t>SV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endParaRPr lang="en-US" dirty="0" smtClean="0"/>
          </a:p>
          <a:p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thuộc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96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1,2,3</a:t>
            </a:r>
            <a:endParaRPr lang="en-US" dirty="0" smtClean="0"/>
          </a:p>
          <a:p>
            <a:r>
              <a:rPr lang="en-US" dirty="0" err="1" smtClean="0"/>
              <a:t>Thuyết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hiểu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tai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lưu</a:t>
            </a:r>
            <a:r>
              <a:rPr lang="en-US" baseline="0" dirty="0" smtClean="0"/>
              <a:t> ý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giường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đặt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hỏi</a:t>
            </a:r>
            <a:endParaRPr lang="en-US" baseline="0" dirty="0" smtClean="0"/>
          </a:p>
          <a:p>
            <a:r>
              <a:rPr lang="en-US" baseline="0" dirty="0" smtClean="0"/>
              <a:t>SV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endParaRPr lang="en-US" dirty="0" smtClean="0"/>
          </a:p>
          <a:p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thuộc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9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9898-BF0B-452F-949E-F5EA7B9692BD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7296-8EB9-4A83-9B7D-1FAD224A2D3F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8466-BBE2-41C9-A724-31A3582D4DBC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9261-1394-4555-BBA7-442818D6426F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6FA-0A51-4061-B6CE-B6B3D3D787F6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F226-3400-48E0-8742-40FCECF57D93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3468-9202-42B6-A194-39C56505978E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6450-3CC8-4EF4-B8BB-C6F944E0A899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1425-8828-4929-A6F1-5F01384B68BB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394-349D-47D2-9264-649946AA2DBF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5D4-5091-425D-900F-0F97A2661A12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5302-2A34-4896-B138-5BC89EBB2B39}" type="datetime1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706261"/>
            <a:ext cx="8991600" cy="646289"/>
          </a:xfrm>
        </p:spPr>
        <p:txBody>
          <a:bodyPr>
            <a:noAutofit/>
          </a:bodyPr>
          <a:lstStyle/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en-US" sz="2800" b="1" dirty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      </a:t>
            </a:r>
          </a:p>
          <a:p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52400" y="2114550"/>
            <a:ext cx="89916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52400" y="4171950"/>
            <a:ext cx="8991600" cy="646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72" y="800100"/>
            <a:ext cx="9067800" cy="3943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CÂU HỎI 3 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48"/>
            <a:ext cx="9144000" cy="43434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1450"/>
            <a:ext cx="9144000" cy="914400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3. TRƯỜNG HỢP KHÔNG ÁP DỤNG</a:t>
            </a:r>
            <a:endParaRPr lang="en-US" sz="30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29400" y="4629150"/>
            <a:ext cx="2133600" cy="273844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7635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đang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nguy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kịch</a:t>
            </a: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đang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co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giật</a:t>
            </a: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CÂU HỎI </a:t>
            </a: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 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48"/>
            <a:ext cx="9144000" cy="43434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tai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gặp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endParaRPr 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9526"/>
            <a:ext cx="9182686" cy="685799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4.TAI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BIẾN, DỰ PHÒNG VÀ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XỬ TRÍ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928098"/>
              </p:ext>
            </p:extLst>
          </p:nvPr>
        </p:nvGraphicFramePr>
        <p:xfrm>
          <a:off x="0" y="819149"/>
          <a:ext cx="9144000" cy="432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810000"/>
                <a:gridCol w="3352800"/>
              </a:tblGrid>
              <a:tr h="535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TAI BIẾN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DỰ PHÒNG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XỬ TRÍ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72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17099">
                <a:tc>
                  <a:txBody>
                    <a:bodyPr/>
                    <a:lstStyle/>
                    <a:p>
                      <a:pPr algn="just"/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248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295275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43620"/>
            <a:ext cx="2037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>
              <a:defRPr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xát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chảy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niêm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mạc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687419"/>
            <a:ext cx="180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tabLst>
                <a:tab pos="1143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2598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Sặc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7761" y="1468219"/>
            <a:ext cx="3601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nhẹ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nhàng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37761" y="2313622"/>
            <a:ext cx="3753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KT.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Theo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dõi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hấp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suốt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37761" y="3886021"/>
            <a:ext cx="37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dung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đủ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rối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loạn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nuốt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146821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chỗ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xát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Ấn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chảy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2438221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Hỗ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hấp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NB: t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oxy,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Heimlich;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nghiêng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BS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cần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393442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Vỗ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rung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Hút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phế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khí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phế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BS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cần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6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48"/>
            <a:ext cx="9220200" cy="447675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H;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1965; Giường:12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hòng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304;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ịa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15,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Chẩn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đoán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Tai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não</a:t>
            </a: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NB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½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bẩn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hơi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hôi</a:t>
            </a: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NB H?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H?</a:t>
            </a:r>
          </a:p>
          <a:p>
            <a:r>
              <a:rPr lang="en-US" sz="2400" dirty="0" smtClean="0"/>
              <a:t> 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48"/>
            <a:ext cx="9144000" cy="4476752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H;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1965; Giường:12;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304;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ịa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15,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đoán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Tai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não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½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hôi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34950" indent="-234950"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NB H?</a:t>
            </a:r>
            <a:r>
              <a:rPr lang="en-US" sz="2400" dirty="0" smtClean="0"/>
              <a:t> 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666748"/>
            <a:ext cx="9067800" cy="4476752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H;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1965; Giường:12;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304;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ịa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15,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đoán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Tai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não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½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hôi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34950" indent="-234950" algn="l"/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H?</a:t>
            </a:r>
          </a:p>
          <a:p>
            <a:r>
              <a:rPr lang="en-US" sz="2400" dirty="0" smtClean="0"/>
              <a:t> 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666748"/>
            <a:ext cx="9067800" cy="4476752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H;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1965; Giường:12;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304;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ịa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15,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đoán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Tai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não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NB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½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hơi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hôi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34950" indent="-234950" algn="l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34950" indent="-234950"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H?</a:t>
            </a:r>
          </a:p>
          <a:p>
            <a:r>
              <a:rPr lang="en-US" sz="2400" dirty="0" smtClean="0"/>
              <a:t> 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KỸ THUẬT CHĂM SÓC RĂNG MIỆNG ĐẶC BIỆT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666748"/>
            <a:ext cx="9067800" cy="4476752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nghiêng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ĐD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Choàng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nilon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khay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đậu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en-US" sz="1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gói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rót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muối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bát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kền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găng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Bôi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glycerin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nứt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Tháo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kẹp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mấu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gắp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ấu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nhúng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muối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lần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nhai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vòm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2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/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6.   Cho NB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cốc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ấu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Bôi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Glycerin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l">
              <a:buAutoNum type="arabicPeriod" startAt="7"/>
            </a:pP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thoải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KT.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Dặn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l">
              <a:buAutoNum type="arabicPeriod" startAt="7"/>
            </a:pP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Thu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dọn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1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vi-VN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Ghi phiếu CS</a:t>
            </a:r>
            <a:endParaRPr lang="en-US" sz="1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2395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4705350"/>
            <a:ext cx="2133600" cy="273844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KỸ THUẬT CHĂM SÓC RĂNG MIỆNG ĐẶC BIỆT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666748"/>
            <a:ext cx="9067800" cy="4476752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nghiêng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phía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ĐD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Choàng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nilon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khay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đậu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en-US" sz="1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gói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rót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bát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kền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găng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Bôi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glycerin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nứt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Tháo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kẹp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mấu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gắp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ấu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nhúng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muối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lần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nhai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vòm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2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phía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má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/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6.   Cho NB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ấu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Bôi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Glycerin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l">
              <a:buAutoNum type="arabicPeriod" startAt="7"/>
            </a:pP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thoải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mái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KT.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Dặn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l">
              <a:buAutoNum type="arabicPeriod" startAt="7"/>
            </a:pP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Thu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dọn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Rửa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vi-VN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Ghi phiếu CS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2395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4705350"/>
            <a:ext cx="2133600" cy="273844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934861"/>
            <a:ext cx="8991600" cy="6462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Kể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pháp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sạch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khoang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miệng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8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en-US" sz="2800" b="1" dirty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      </a:t>
            </a:r>
          </a:p>
          <a:p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lang="en-US" sz="28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95400" y="2038350"/>
            <a:ext cx="89916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Đánh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răng</a:t>
            </a:r>
            <a:endParaRPr kumimoji="0" lang="en-US" sz="2600" i="0" u="none" strike="noStrike" kern="120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600" baseline="0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Súc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Chăm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sóc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răng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miệng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đặc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biệt</a:t>
            </a: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52400" y="4171950"/>
            <a:ext cx="8991600" cy="646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0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VIDEO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685800" cy="66865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5950"/>
            <a:ext cx="8915400" cy="2038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KỸ 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CHĂM SÓC RĂNG MIỆNG ĐẶC BIỆT 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GHI PHIẾU CHĂM SÓC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685800" cy="66865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72217"/>
              </p:ext>
            </p:extLst>
          </p:nvPr>
        </p:nvGraphicFramePr>
        <p:xfrm>
          <a:off x="76200" y="1982930"/>
          <a:ext cx="8915399" cy="2876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70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2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NGÀY/ THÁNG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DIỄN BIẾN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vi-VN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Ử TRÍ CHĂM SÓC/ </a:t>
                      </a:r>
                      <a:r>
                        <a:rPr lang="vi-VN" sz="1800" b="1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ĐÁNH </a:t>
                      </a:r>
                      <a:r>
                        <a:rPr lang="vi-VN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KÝ TÊN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821888"/>
            <a:ext cx="91440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NGUYỄN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NGỌC 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......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Sinh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1965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Số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304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Thần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kinh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Hàng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Bạc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Hoàn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kiếm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Chẩn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Tai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mạch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máu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não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GHI PHIẾU CHĂM SÓC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685800" cy="66865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46256"/>
              </p:ext>
            </p:extLst>
          </p:nvPr>
        </p:nvGraphicFramePr>
        <p:xfrm>
          <a:off x="76200" y="1982930"/>
          <a:ext cx="8915399" cy="2876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70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2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NGÀY/ THÁNG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DIỄN BIẾN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vi-VN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Ử TRÍ CHĂM SÓC/ </a:t>
                      </a:r>
                      <a:r>
                        <a:rPr lang="vi-VN" sz="1800" b="1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ĐÁNH </a:t>
                      </a:r>
                      <a:r>
                        <a:rPr lang="vi-VN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KÝ TÊN</a:t>
                      </a:r>
                      <a:endParaRPr lang="en-US" sz="1800" b="1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8h00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ngày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29/5/2019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NB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tỉnh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liệt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½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người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phải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khoang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miệng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bẩn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hơi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thở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hôi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răng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miệng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đặc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biệt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NB.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xảy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tai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biến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gì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NB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cảm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thấy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thỏa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mái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dễ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chịu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821888"/>
            <a:ext cx="91440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bệnh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NGUYỄN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NGỌC 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......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Sinh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năm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1965</a:t>
            </a:r>
            <a:r>
              <a:rPr kumimoji="0" lang="vi-VN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Nam/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Số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Buồng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304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Thần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kinh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Hàng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Bạc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Hoàn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kiếm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Chẩn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Tai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mạch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máu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não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CÁC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SAI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HỎNG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49"/>
            <a:ext cx="9144000" cy="4476751"/>
          </a:xfrm>
        </p:spPr>
        <p:txBody>
          <a:bodyPr>
            <a:noAutofit/>
          </a:bodyPr>
          <a:lstStyle/>
          <a:p>
            <a:pPr marL="909638" lvl="0" indent="-233363" algn="l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1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909638" lvl="0" indent="-233363" algn="l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3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đầy đủ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909638" lvl="0" indent="-233363" algn="l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ử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kẹp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đúng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909638" lvl="0" indent="-233363" algn="l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dung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ửa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09638" lvl="0" indent="-233363" algn="l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Súc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3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cách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LƯU Ý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50"/>
            <a:ext cx="9144000" cy="4476750"/>
          </a:xfrm>
        </p:spPr>
        <p:txBody>
          <a:bodyPr>
            <a:noAutofit/>
          </a:bodyPr>
          <a:lstStyle/>
          <a:p>
            <a:pPr marL="233363" lvl="0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3363" lvl="0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Canuyn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Mayo,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ống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khí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quản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33363" lvl="0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tránh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bỏ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33363" lvl="0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vết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BS.</a:t>
            </a:r>
          </a:p>
          <a:p>
            <a:pPr marL="233363" lvl="0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Bôi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glycerine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lưỡi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bẩn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3363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Tránh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3363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Theo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dõi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NB,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kèm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suốt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hiện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 algn="l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chải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nhúng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sóc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chuyên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(Kin, Listerine …)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chải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lau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23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3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YÊU CẦU THỰC TẬP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800100"/>
            <a:ext cx="9144000" cy="4343400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sz="2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CHIA 3 NHÓM THỰC TẬP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TIẾN HÀNH KỸ THUẬT CÁC BƯỚC THEO BẢNG KIỂM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sz="2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vi-VN" sz="2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04800" y="628650"/>
            <a:ext cx="8458200" cy="428625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1200150"/>
            <a:ext cx="8382000" cy="354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 algn="just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72" y="800100"/>
            <a:ext cx="9067800" cy="3943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1200150"/>
            <a:ext cx="8382000" cy="354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 algn="just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706261"/>
            <a:ext cx="8991600" cy="428625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60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60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9500" b="1" dirty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KỸ </a:t>
            </a:r>
            <a:r>
              <a:rPr lang="en-US" sz="95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95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CHĂM SÓC RĂNG MIỆNG ĐẶC BIỆT</a:t>
            </a:r>
          </a:p>
          <a:p>
            <a:endParaRPr lang="en-US" sz="40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      </a:t>
            </a:r>
          </a:p>
          <a:p>
            <a:endParaRPr lang="en-US" sz="3500" b="1" dirty="0" smtClean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35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35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</a:t>
            </a:r>
          </a:p>
          <a:p>
            <a:r>
              <a:rPr lang="en-US" sz="35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		                            </a:t>
            </a:r>
          </a:p>
          <a:p>
            <a:r>
              <a:rPr lang="en-US" sz="35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                        		 </a:t>
            </a:r>
            <a:r>
              <a:rPr lang="en-US" sz="50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Bộ</a:t>
            </a:r>
            <a:r>
              <a:rPr lang="en-US" sz="50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môn</a:t>
            </a:r>
            <a:r>
              <a:rPr lang="en-US" sz="50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Điều</a:t>
            </a:r>
            <a:r>
              <a:rPr lang="en-US" sz="5000" b="1" dirty="0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rgbClr val="000099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dưỡng</a:t>
            </a:r>
            <a:endParaRPr lang="en-US" sz="5000" b="1" dirty="0">
              <a:solidFill>
                <a:srgbClr val="000099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MỤC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TIÊU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50"/>
            <a:ext cx="9144000" cy="4476750"/>
          </a:xfrm>
        </p:spPr>
        <p:txBody>
          <a:bodyPr>
            <a:noAutofit/>
          </a:bodyPr>
          <a:lstStyle/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được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áp dụng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 áp dụng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KT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(CSRM)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 bày được các tai biến, dự phòng và xử trí các tai biến có thể xảy ra khi thực hiện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KT 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 tình huống lâm sàng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Chuẩn bị được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ĐD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DC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đầy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đủ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đáo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để tiến hành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KT CSRM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đúng quy trìn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h.</a:t>
            </a:r>
          </a:p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Tiến hành đúng, đầy đủ các bước của quy trình 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KT CSRM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với tình huống lâm sàng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t</a:t>
            </a: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ôn trọng tính cá biệt của từng ca bệnh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 hiện được thái độ ân cần, tôn trọng NB trong giao tiếp và thiết lập được môi trường chăm sóc người bệnh an toàn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6075" lvl="0" indent="-346075" algn="just">
              <a:lnSpc>
                <a:spcPct val="114000"/>
              </a:lnSpc>
              <a:buFont typeface="+mj-lt"/>
              <a:buAutoNum type="arabicPeriod"/>
            </a:pPr>
            <a:r>
              <a:rPr lang="vi-VN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 khả năng làm việc độc lập, đồng thời phối hợp tốt với các thành viên trong nhóm để thực hiện QTKT. 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NỘI DUNG BUỔI HỌC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85799"/>
            <a:ext cx="9144000" cy="4610101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28600" algn="l"/>
              </a:tabLst>
            </a:pPr>
            <a:r>
              <a:rPr lang="vi-VN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Mục đích</a:t>
            </a:r>
            <a:endParaRPr lang="vi-VN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vi-VN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 dụng</a:t>
            </a: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endParaRPr lang="vi-VN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indent="-34290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228600" algn="l"/>
              </a:tabLst>
            </a:pPr>
            <a:r>
              <a:rPr lang="vi-VN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Tai biến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indent="-34290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hỏng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vi-VN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ường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gặp</a:t>
            </a:r>
            <a:endParaRPr lang="vi-VN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indent="-34290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vi-VN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ý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thuật</a:t>
            </a:r>
            <a:endParaRPr lang="en-US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bị</a:t>
            </a: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28600" algn="l"/>
              </a:tabLst>
            </a:pP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thuật</a:t>
            </a: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685799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NỘI DUNG BUỔI HỌC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2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CÂU HỎI 1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66750"/>
            <a:ext cx="9144000" cy="44767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tabLst>
                <a:tab pos="228600" algn="l"/>
              </a:tabLst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tabLst>
                <a:tab pos="228600" algn="l"/>
              </a:tabLst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sóc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vi-VN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1. MỤC ĐÍCH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8600" y="742950"/>
            <a:ext cx="5715000" cy="4267200"/>
          </a:xfrm>
        </p:spPr>
        <p:txBody>
          <a:bodyPr>
            <a:noAutofit/>
          </a:bodyPr>
          <a:lstStyle/>
          <a:p>
            <a:pPr marL="234950" lvl="0" indent="-234950" algn="just"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luôn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sạch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thoải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mái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dễ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4950" indent="-234950" algn="just"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NB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ngon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4950" lvl="0" indent="-234950" algn="just"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Ngăn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ngừa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nhiễm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trùng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khoang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ngừa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34950" lvl="0" indent="-234950" algn="just"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Hạn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lây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nhiễm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tổn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3010" name="Picture 2" descr="Káº¿t quáº£ hÃ¬nh áº£nh cho HÃNH CHÄM SÃC RÄNG MIá»NG Äáº¶C BIá»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276350"/>
            <a:ext cx="30480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4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CÂU HỎI 2  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49237" y="1733550"/>
            <a:ext cx="8991600" cy="596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KT CSRM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2. TRƯỜNG HỢP ÁP DỤNG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742950"/>
            <a:ext cx="8686800" cy="19812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sóc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răng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liệt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mổ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NB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nặng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hôn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thở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máy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Tổn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miệng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hàm</a:t>
            </a:r>
            <a:endParaRPr lang="en-US" sz="2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6" y="3182524"/>
            <a:ext cx="2594351" cy="16708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C:\Users\Admin\Downloads\Gãy xương hà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9519" y="3105150"/>
            <a:ext cx="2205537" cy="1748188"/>
          </a:xfrm>
          <a:prstGeom prst="rect">
            <a:avLst/>
          </a:prstGeom>
          <a:noFill/>
        </p:spPr>
      </p:pic>
      <p:pic>
        <p:nvPicPr>
          <p:cNvPr id="9" name="Picture 2" descr="C:\Users\Admin\Desktop\gay-xuong-ham-duoi.jpg"/>
          <p:cNvPicPr>
            <a:picLocks noChangeAspect="1" noChangeArrowheads="1"/>
          </p:cNvPicPr>
          <p:nvPr/>
        </p:nvPicPr>
        <p:blipFill>
          <a:blip r:embed="rId7"/>
          <a:srcRect l="32609" b="16863"/>
          <a:stretch>
            <a:fillRect/>
          </a:stretch>
        </p:blipFill>
        <p:spPr bwMode="auto">
          <a:xfrm>
            <a:off x="7666110" y="3096651"/>
            <a:ext cx="1048913" cy="84589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133377"/>
            <a:ext cx="2635348" cy="1719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68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6948</TotalTime>
  <Words>2069</Words>
  <Application>Microsoft Office PowerPoint</Application>
  <PresentationFormat>On-screen Show (16:9)</PresentationFormat>
  <Paragraphs>333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TRƯỜNG CAO ĐẲNG Y TẾ BẠCH MAI</vt:lpstr>
      <vt:lpstr>TRƯỜNG CAO ĐẲNG Y TẾ BẠCH MAI</vt:lpstr>
      <vt:lpstr>TRƯỜNG CAO ĐẲNG Y TẾ BẠCH MAI</vt:lpstr>
      <vt:lpstr> MỤC TIÊU BÀI HỌC</vt:lpstr>
      <vt:lpstr> NỘI DUNG BUỔI HỌC</vt:lpstr>
      <vt:lpstr> CÂU HỎI 1</vt:lpstr>
      <vt:lpstr> 1. MỤC ĐÍCH</vt:lpstr>
      <vt:lpstr>CÂU HỎI 2  </vt:lpstr>
      <vt:lpstr> 2. TRƯỜNG HỢP ÁP DỤNG</vt:lpstr>
      <vt:lpstr>CÂU HỎI 3 </vt:lpstr>
      <vt:lpstr>3. TRƯỜNG HỢP KHÔNG ÁP DỤNG</vt:lpstr>
      <vt:lpstr>CÂU HỎI 4 </vt:lpstr>
      <vt:lpstr>PowerPoint Presentation</vt:lpstr>
      <vt:lpstr>TÌNH HUỐNG LÂM SÀNG</vt:lpstr>
      <vt:lpstr>TÌNH HUỐNG LÂM SÀNG</vt:lpstr>
      <vt:lpstr>TÌNH HUỐNG LÂM SÀNG</vt:lpstr>
      <vt:lpstr>TÌNH HUỐNG LÂM SÀNG</vt:lpstr>
      <vt:lpstr>KỸ THUẬT CHĂM SÓC RĂNG MIỆNG ĐẶC BIỆT</vt:lpstr>
      <vt:lpstr>KỸ THUẬT CHĂM SÓC RĂNG MIỆNG ĐẶC BIỆT</vt:lpstr>
      <vt:lpstr>VIDEO</vt:lpstr>
      <vt:lpstr>GHI PHIẾU CHĂM SÓC</vt:lpstr>
      <vt:lpstr>GHI PHIẾU CHĂM SÓC</vt:lpstr>
      <vt:lpstr>CÁC SAI HỎNG</vt:lpstr>
      <vt:lpstr> LƯU Ý</vt:lpstr>
      <vt:lpstr>YÊU CẦU THỰC TẬP</vt:lpstr>
      <vt:lpstr>TRƯỜNG CAO ĐẲNG Y TẾ BẠCH MAI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CAO ĐẲNG Y TẾ BẠCH MAI Bộ môn Điều dưỡng</dc:title>
  <dc:creator>Windows User</dc:creator>
  <cp:lastModifiedBy>MTBEBAN</cp:lastModifiedBy>
  <cp:revision>459</cp:revision>
  <dcterms:created xsi:type="dcterms:W3CDTF">2019-04-06T12:56:00Z</dcterms:created>
  <dcterms:modified xsi:type="dcterms:W3CDTF">2019-06-04T08:06:54Z</dcterms:modified>
</cp:coreProperties>
</file>